
<file path=[Content_Types].xml><?xml version="1.0" encoding="utf-8"?>
<Types xmlns="http://schemas.openxmlformats.org/package/2006/content-types">
  <Default Extension="aif" ContentType="audio/unknown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77" r:id="rId5"/>
    <p:sldId id="278" r:id="rId6"/>
    <p:sldId id="259" r:id="rId7"/>
    <p:sldId id="286" r:id="rId8"/>
    <p:sldId id="287" r:id="rId9"/>
    <p:sldId id="260" r:id="rId10"/>
    <p:sldId id="261" r:id="rId11"/>
    <p:sldId id="262" r:id="rId12"/>
    <p:sldId id="282" r:id="rId13"/>
    <p:sldId id="279" r:id="rId14"/>
    <p:sldId id="288" r:id="rId15"/>
    <p:sldId id="263" r:id="rId16"/>
    <p:sldId id="289" r:id="rId17"/>
    <p:sldId id="290" r:id="rId18"/>
    <p:sldId id="270" r:id="rId19"/>
    <p:sldId id="265" r:id="rId20"/>
    <p:sldId id="291" r:id="rId21"/>
    <p:sldId id="266" r:id="rId22"/>
    <p:sldId id="292" r:id="rId23"/>
    <p:sldId id="280" r:id="rId24"/>
    <p:sldId id="268" r:id="rId25"/>
    <p:sldId id="281" r:id="rId26"/>
    <p:sldId id="269" r:id="rId27"/>
    <p:sldId id="271" r:id="rId28"/>
    <p:sldId id="272" r:id="rId29"/>
    <p:sldId id="273" r:id="rId30"/>
    <p:sldId id="274" r:id="rId31"/>
    <p:sldId id="283" r:id="rId32"/>
    <p:sldId id="275" r:id="rId33"/>
    <p:sldId id="284" r:id="rId34"/>
    <p:sldId id="285" r:id="rId35"/>
    <p:sldId id="276" r:id="rId36"/>
    <p:sldId id="293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8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2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629CA-7398-3A44-913C-F71165870AE5}" type="datetimeFigureOut">
              <a:rPr lang="en-US" smtClean="0"/>
              <a:t>1/9/19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CDBD4-3492-B745-A8AC-F77B03975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2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r>
              <a:rPr lang="nl-NL" noProof="0" dirty="0" err="1"/>
              <a:t>title</a:t>
            </a:r>
            <a:r>
              <a:rPr lang="nl-NL" noProof="0" dirty="0"/>
              <a:t> </a:t>
            </a:r>
            <a:r>
              <a:rPr lang="nl-NL" noProof="0" dirty="0" err="1"/>
              <a:t>style</a:t>
            </a:r>
            <a:endParaRPr lang="nl-NL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r>
              <a:rPr lang="nl-NL" noProof="0" dirty="0" err="1"/>
              <a:t>subtitle</a:t>
            </a:r>
            <a:r>
              <a:rPr lang="nl-NL" noProof="0" dirty="0"/>
              <a:t> </a:t>
            </a:r>
            <a:r>
              <a:rPr lang="nl-NL" noProof="0" dirty="0" err="1"/>
              <a:t>style</a:t>
            </a:r>
            <a:endParaRPr lang="nl-NL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nl"/>
              <a:t>Ilachýam, een blik in de interne keuken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"/>
              <a:t>Ilachýam, een blik in de interne keuken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"/>
              <a:t>Ilachýam, een blik in de interne keuken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r>
              <a:rPr lang="nl-NL" noProof="0" dirty="0" err="1"/>
              <a:t>title</a:t>
            </a:r>
            <a:r>
              <a:rPr lang="nl-NL" noProof="0" dirty="0"/>
              <a:t> </a:t>
            </a:r>
            <a:r>
              <a:rPr lang="nl-NL" noProof="0" dirty="0" err="1"/>
              <a:t>style</a:t>
            </a:r>
            <a:endParaRPr lang="nl-N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 noProof="0" dirty="0" err="1"/>
              <a:t>Edit</a:t>
            </a:r>
            <a:r>
              <a:rPr lang="nl-NL" noProof="0" dirty="0"/>
              <a:t> Master </a:t>
            </a:r>
            <a:r>
              <a:rPr lang="nl-NL" noProof="0" dirty="0" err="1"/>
              <a:t>text</a:t>
            </a:r>
            <a:r>
              <a:rPr lang="nl-NL" noProof="0" dirty="0"/>
              <a:t> </a:t>
            </a:r>
            <a:r>
              <a:rPr lang="nl-NL" noProof="0" dirty="0" err="1"/>
              <a:t>styles</a:t>
            </a:r>
            <a:endParaRPr lang="nl-NL" noProof="0" dirty="0"/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 err="1"/>
              <a:t>Third</a:t>
            </a:r>
            <a:r>
              <a:rPr lang="nl-NL" noProof="0" dirty="0"/>
              <a:t> level</a:t>
            </a:r>
          </a:p>
          <a:p>
            <a:pPr lvl="3"/>
            <a:r>
              <a:rPr lang="nl-NL" noProof="0" dirty="0" err="1"/>
              <a:t>Fourth</a:t>
            </a:r>
            <a:r>
              <a:rPr lang="nl-NL" noProof="0" dirty="0"/>
              <a:t> level</a:t>
            </a:r>
          </a:p>
          <a:p>
            <a:pPr lvl="4"/>
            <a:r>
              <a:rPr lang="nl-NL" noProof="0" dirty="0" err="1"/>
              <a:t>Fifth</a:t>
            </a:r>
            <a:r>
              <a:rPr lang="nl-NL" noProof="0" dirty="0"/>
              <a:t>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"/>
              <a:t>Ilachýam, een blik in de interne keuken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"/>
              <a:t>Ilachýam, een blik in de interne keuken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"/>
              <a:t>Ilachýam, een blik in de interne keuken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"/>
              <a:t>Ilachýam, een blik in de interne keuken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"/>
              <a:t>Ilachýam, een blik in de interne keuken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"/>
              <a:t>Ilachýam, een blik in de interne keuken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"/>
              <a:t>Ilachýam, een blik in de interne keuken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KVAB 09/01/19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nl"/>
              <a:t>Ilachýam, een blik in de interne keuken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KVAB 09/01/19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"/>
              <a:t>Ilachýam, een blik in de interne keuken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aif"/><Relationship Id="rId3" Type="http://schemas.microsoft.com/office/2007/relationships/media" Target="../media/media2.aif"/><Relationship Id="rId7" Type="http://schemas.microsoft.com/office/2007/relationships/media" Target="../media/media4.aif"/><Relationship Id="rId2" Type="http://schemas.openxmlformats.org/officeDocument/2006/relationships/audio" Target="../media/media1.aif"/><Relationship Id="rId1" Type="http://schemas.microsoft.com/office/2007/relationships/media" Target="../media/media1.aif"/><Relationship Id="rId6" Type="http://schemas.openxmlformats.org/officeDocument/2006/relationships/audio" Target="../media/media3.aif"/><Relationship Id="rId5" Type="http://schemas.microsoft.com/office/2007/relationships/media" Target="../media/media3.aif"/><Relationship Id="rId10" Type="http://schemas.openxmlformats.org/officeDocument/2006/relationships/image" Target="../media/image2.png"/><Relationship Id="rId4" Type="http://schemas.openxmlformats.org/officeDocument/2006/relationships/audio" Target="../media/media2.aif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aif"/><Relationship Id="rId1" Type="http://schemas.microsoft.com/office/2007/relationships/media" Target="../media/media1.ai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aif"/><Relationship Id="rId1" Type="http://schemas.microsoft.com/office/2007/relationships/media" Target="../media/media1.a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2BC5F-7933-9745-960C-06B809B4F7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PETER SWINNEN</a:t>
            </a:r>
            <a:br>
              <a:rPr lang="en-US" sz="2800" dirty="0"/>
            </a:br>
            <a:r>
              <a:rPr lang="en-US" sz="2400" dirty="0"/>
              <a:t> </a:t>
            </a:r>
            <a:br>
              <a:rPr lang="en-US" dirty="0"/>
            </a:br>
            <a:r>
              <a:rPr lang="en-US" dirty="0" err="1"/>
              <a:t>Ilachýam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E67D3E-2604-B74B-ACA8-2BC490AFE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1626012"/>
          </a:xfrm>
        </p:spPr>
        <p:txBody>
          <a:bodyPr>
            <a:normAutofit/>
          </a:bodyPr>
          <a:lstStyle/>
          <a:p>
            <a:pPr algn="ctr"/>
            <a:endParaRPr lang="nl-NL" sz="4400" dirty="0"/>
          </a:p>
          <a:p>
            <a:pPr algn="ctr"/>
            <a:r>
              <a:rPr lang="nl-NL" dirty="0"/>
              <a:t>Een blik </a:t>
            </a:r>
            <a:r>
              <a:rPr lang="nl-NL"/>
              <a:t>in de </a:t>
            </a:r>
            <a:r>
              <a:rPr lang="nl-NL" dirty="0"/>
              <a:t>interne keuken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034F0-2BE0-6D4A-8911-61CBEE753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75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r>
              <a:rPr lang="nl-NL" dirty="0"/>
              <a:t>Muzikaal materiaal</a:t>
            </a:r>
          </a:p>
          <a:p>
            <a:pPr lvl="1"/>
            <a:r>
              <a:rPr lang="nl-NL" dirty="0"/>
              <a:t>4 elementen (Alchemie) =&gt; 4 basisspectra</a:t>
            </a:r>
          </a:p>
        </p:txBody>
      </p:sp>
      <p:pic>
        <p:nvPicPr>
          <p:cNvPr id="5" name="01 Vn.aif" descr="wind">
            <a:hlinkClick r:id="" action="ppaction://media"/>
            <a:extLst>
              <a:ext uri="{FF2B5EF4-FFF2-40B4-BE49-F238E27FC236}">
                <a16:creationId xmlns:a16="http://schemas.microsoft.com/office/drawing/2014/main" id="{70A11DCA-070B-314B-96E6-AA4DCD901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42053" y="3334638"/>
            <a:ext cx="812800" cy="812800"/>
          </a:xfrm>
          <a:prstGeom prst="rect">
            <a:avLst/>
          </a:prstGeom>
        </p:spPr>
      </p:pic>
      <p:pic>
        <p:nvPicPr>
          <p:cNvPr id="6" name="02 Cl.aif" descr="water">
            <a:hlinkClick r:id="" action="ppaction://media"/>
            <a:extLst>
              <a:ext uri="{FF2B5EF4-FFF2-40B4-BE49-F238E27FC236}">
                <a16:creationId xmlns:a16="http://schemas.microsoft.com/office/drawing/2014/main" id="{2009C4E9-9BD0-C54C-832A-CE169218FE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64185" y="3334638"/>
            <a:ext cx="812800" cy="812800"/>
          </a:xfrm>
          <a:prstGeom prst="rect">
            <a:avLst/>
          </a:prstGeom>
        </p:spPr>
      </p:pic>
      <p:pic>
        <p:nvPicPr>
          <p:cNvPr id="7" name="03 Vc.aif" descr="hout">
            <a:hlinkClick r:id="" action="ppaction://media"/>
            <a:extLst>
              <a:ext uri="{FF2B5EF4-FFF2-40B4-BE49-F238E27FC236}">
                <a16:creationId xmlns:a16="http://schemas.microsoft.com/office/drawing/2014/main" id="{21FABBBB-1E93-8549-AFF0-F5058F834D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86317" y="3356530"/>
            <a:ext cx="812800" cy="812800"/>
          </a:xfrm>
          <a:prstGeom prst="rect">
            <a:avLst/>
          </a:prstGeom>
        </p:spPr>
      </p:pic>
      <p:pic>
        <p:nvPicPr>
          <p:cNvPr id="8" name="04 Pft.aif" descr="vuur">
            <a:hlinkClick r:id="" action="ppaction://media"/>
            <a:extLst>
              <a:ext uri="{FF2B5EF4-FFF2-40B4-BE49-F238E27FC236}">
                <a16:creationId xmlns:a16="http://schemas.microsoft.com/office/drawing/2014/main" id="{B294EA11-CB36-9740-8115-150BC098CE6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15017" y="3334638"/>
            <a:ext cx="812800" cy="81280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1306690-F1CC-8340-B49D-DAE10505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6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85E3-16A2-1B41-B60D-F4BD47AE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Ilachýam</a:t>
            </a:r>
            <a:br>
              <a:rPr lang="en-US" dirty="0"/>
            </a:br>
            <a:r>
              <a:rPr lang="nl-NL" sz="2000" cap="none" dirty="0"/>
              <a:t>Intermezzo 1: </a:t>
            </a:r>
            <a:r>
              <a:rPr lang="nl-NL" sz="2000" cap="none" dirty="0">
                <a:solidFill>
                  <a:prstClr val="black"/>
                </a:solidFill>
                <a:ea typeface="+mn-ea"/>
                <a:cs typeface="+mn-cs"/>
              </a:rPr>
              <a:t>Van spectrum naar muzikaal materiaal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D7BEE-C842-F64F-AD73-83E9F3129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			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09AF5CB-01A9-8B43-B9B9-BC745167B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957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85E3-16A2-1B41-B60D-F4BD47AE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Ilachýam</a:t>
            </a:r>
            <a:br>
              <a:rPr lang="en-US" dirty="0"/>
            </a:br>
            <a:r>
              <a:rPr lang="nl-NL" sz="2000" cap="none" dirty="0"/>
              <a:t>Intermezzo 1: </a:t>
            </a:r>
            <a:r>
              <a:rPr lang="nl-NL" sz="2000" cap="none" dirty="0">
                <a:solidFill>
                  <a:prstClr val="black"/>
                </a:solidFill>
                <a:ea typeface="+mn-ea"/>
                <a:cs typeface="+mn-cs"/>
              </a:rPr>
              <a:t>Van spectrum naar muzikaal materiaal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D7BEE-C842-F64F-AD73-83E9F3129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spectrum wind		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01 Vn.aif" descr="wind">
            <a:hlinkClick r:id="" action="ppaction://media"/>
            <a:extLst>
              <a:ext uri="{FF2B5EF4-FFF2-40B4-BE49-F238E27FC236}">
                <a16:creationId xmlns:a16="http://schemas.microsoft.com/office/drawing/2014/main" id="{223A0BFD-0CD5-534E-BE28-88AFB05D8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816" y="1853754"/>
            <a:ext cx="812800" cy="8128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3D3E42-44D6-EA4C-ADB4-53414B8B1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2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85E3-16A2-1B41-B60D-F4BD47AE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Ilachýam</a:t>
            </a:r>
            <a:br>
              <a:rPr lang="en-US" dirty="0"/>
            </a:br>
            <a:r>
              <a:rPr lang="nl-NL" sz="2000" cap="none" dirty="0"/>
              <a:t>Intermezzo 1: </a:t>
            </a:r>
            <a:r>
              <a:rPr lang="nl-NL" sz="2000" cap="none" dirty="0">
                <a:solidFill>
                  <a:prstClr val="black"/>
                </a:solidFill>
                <a:ea typeface="+mn-ea"/>
                <a:cs typeface="+mn-cs"/>
              </a:rPr>
              <a:t>Van spectrum naar muzikaal materiaal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D7BEE-C842-F64F-AD73-83E9F3129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spectrum wind</a:t>
            </a:r>
          </a:p>
          <a:p>
            <a:r>
              <a:rPr lang="nl-NL" dirty="0"/>
              <a:t>spectrale analyse (</a:t>
            </a:r>
            <a:r>
              <a:rPr lang="nl-NL" dirty="0" err="1"/>
              <a:t>Spear</a:t>
            </a:r>
            <a:r>
              <a:rPr lang="nl-NL" dirty="0"/>
              <a:t>)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976A706-080E-6349-9D3D-9703B6314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755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85E3-16A2-1B41-B60D-F4BD47AE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Ilachýam</a:t>
            </a:r>
            <a:br>
              <a:rPr lang="en-US" dirty="0"/>
            </a:br>
            <a:r>
              <a:rPr lang="nl-NL" sz="2000" cap="none" dirty="0"/>
              <a:t>Intermezzo 1: </a:t>
            </a:r>
            <a:r>
              <a:rPr lang="nl-NL" sz="2000" cap="none" dirty="0">
                <a:solidFill>
                  <a:prstClr val="black"/>
                </a:solidFill>
                <a:ea typeface="+mn-ea"/>
                <a:cs typeface="+mn-cs"/>
              </a:rPr>
              <a:t>Van spectrum naar muzikaal materiaal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D7BEE-C842-F64F-AD73-83E9F3129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spectrum wind</a:t>
            </a:r>
          </a:p>
          <a:p>
            <a:r>
              <a:rPr lang="nl-NL" dirty="0"/>
              <a:t>spectrale analyse (</a:t>
            </a:r>
            <a:r>
              <a:rPr lang="nl-NL" dirty="0" err="1"/>
              <a:t>Spear</a:t>
            </a:r>
            <a:r>
              <a:rPr lang="nl-NL" dirty="0"/>
              <a:t>)  			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Picture 6" descr="spectrogram wind">
            <a:extLst>
              <a:ext uri="{FF2B5EF4-FFF2-40B4-BE49-F238E27FC236}">
                <a16:creationId xmlns:a16="http://schemas.microsoft.com/office/drawing/2014/main" id="{D7FA808D-5BC8-5A43-ABAF-B82FEC539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093" y="2996885"/>
            <a:ext cx="3309952" cy="2164199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976A706-080E-6349-9D3D-9703B6314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  <p:pic>
        <p:nvPicPr>
          <p:cNvPr id="8" name="01 Vn.aif" descr="wind">
            <a:hlinkClick r:id="" action="ppaction://media"/>
            <a:extLst>
              <a:ext uri="{FF2B5EF4-FFF2-40B4-BE49-F238E27FC236}">
                <a16:creationId xmlns:a16="http://schemas.microsoft.com/office/drawing/2014/main" id="{855A959E-2230-694D-B2E4-DC5E91D98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816" y="18537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7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85E3-16A2-1B41-B60D-F4BD47AE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Ilachýam</a:t>
            </a:r>
            <a:br>
              <a:rPr lang="en-US" dirty="0"/>
            </a:br>
            <a:r>
              <a:rPr lang="nl-NL" sz="2000" cap="none" dirty="0"/>
              <a:t>Intermezzo 1: </a:t>
            </a:r>
            <a:r>
              <a:rPr lang="nl-NL" sz="2000" cap="none" dirty="0">
                <a:solidFill>
                  <a:prstClr val="black"/>
                </a:solidFill>
                <a:ea typeface="+mn-ea"/>
                <a:cs typeface="+mn-cs"/>
              </a:rPr>
              <a:t>Van spectrum naar muzikaal materiaal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D7BEE-C842-F64F-AD73-83E9F3129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spectrum wind		</a:t>
            </a:r>
          </a:p>
          <a:p>
            <a:r>
              <a:rPr lang="nl-NL" dirty="0"/>
              <a:t>spectrale analyse (</a:t>
            </a:r>
            <a:r>
              <a:rPr lang="nl-NL" dirty="0" err="1"/>
              <a:t>Spear</a:t>
            </a:r>
            <a:r>
              <a:rPr lang="nl-NL" dirty="0"/>
              <a:t>)  </a:t>
            </a:r>
          </a:p>
          <a:p>
            <a:r>
              <a:rPr lang="nl-NL" dirty="0"/>
              <a:t>conversie naar noten (Open Music) 			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86D8A1-F6DD-9B4F-B629-C397ABDB8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93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85E3-16A2-1B41-B60D-F4BD47AE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Ilachýam</a:t>
            </a:r>
            <a:br>
              <a:rPr lang="en-US" dirty="0"/>
            </a:br>
            <a:r>
              <a:rPr lang="nl-NL" sz="2000" cap="none" dirty="0"/>
              <a:t>Intermezzo 1: </a:t>
            </a:r>
            <a:r>
              <a:rPr lang="nl-NL" sz="2000" cap="none" dirty="0">
                <a:solidFill>
                  <a:prstClr val="black"/>
                </a:solidFill>
                <a:ea typeface="+mn-ea"/>
                <a:cs typeface="+mn-cs"/>
              </a:rPr>
              <a:t>Van spectrum naar muzikaal materiaal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D7BEE-C842-F64F-AD73-83E9F3129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spectrum wind		</a:t>
            </a:r>
          </a:p>
          <a:p>
            <a:r>
              <a:rPr lang="nl-NL" dirty="0"/>
              <a:t>spectrale analyse (</a:t>
            </a:r>
            <a:r>
              <a:rPr lang="nl-NL" dirty="0" err="1"/>
              <a:t>Spear</a:t>
            </a:r>
            <a:r>
              <a:rPr lang="nl-NL" dirty="0"/>
              <a:t>)  </a:t>
            </a:r>
          </a:p>
          <a:p>
            <a:r>
              <a:rPr lang="nl-NL" dirty="0"/>
              <a:t>conversie naar noten (Open Music) 			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10" name="Picture 9" descr="patch importeer spectrogram en converteer naar noten">
            <a:extLst>
              <a:ext uri="{FF2B5EF4-FFF2-40B4-BE49-F238E27FC236}">
                <a16:creationId xmlns:a16="http://schemas.microsoft.com/office/drawing/2014/main" id="{291C9DC3-BC38-E44D-AFAF-497D77A74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640" y="2442854"/>
            <a:ext cx="2505213" cy="3023491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86D8A1-F6DD-9B4F-B629-C397ABDB8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23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85E3-16A2-1B41-B60D-F4BD47AE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Ilachýam</a:t>
            </a:r>
            <a:br>
              <a:rPr lang="en-US" dirty="0"/>
            </a:br>
            <a:r>
              <a:rPr lang="nl-NL" sz="2000" cap="none" dirty="0"/>
              <a:t>Intermezzo 1: </a:t>
            </a:r>
            <a:r>
              <a:rPr lang="nl-NL" sz="2000" cap="none" dirty="0">
                <a:solidFill>
                  <a:prstClr val="black"/>
                </a:solidFill>
                <a:ea typeface="+mn-ea"/>
                <a:cs typeface="+mn-cs"/>
              </a:rPr>
              <a:t>Van spectrum naar muzikaal materiaal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D7BEE-C842-F64F-AD73-83E9F3129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spectrum wind		</a:t>
            </a:r>
          </a:p>
          <a:p>
            <a:r>
              <a:rPr lang="nl-NL" dirty="0"/>
              <a:t>spectrale analyse (</a:t>
            </a:r>
            <a:r>
              <a:rPr lang="nl-NL" dirty="0" err="1"/>
              <a:t>Spear</a:t>
            </a:r>
            <a:r>
              <a:rPr lang="nl-NL" dirty="0"/>
              <a:t>)  </a:t>
            </a:r>
          </a:p>
          <a:p>
            <a:r>
              <a:rPr lang="nl-NL" dirty="0"/>
              <a:t>conversie naar noten (Open Music) </a:t>
            </a:r>
          </a:p>
          <a:p>
            <a:r>
              <a:rPr lang="nl-NL" dirty="0"/>
              <a:t>selecteer n luidste noten en converteer naar toonladder </a:t>
            </a:r>
            <a:br>
              <a:rPr lang="nl-NL" dirty="0"/>
            </a:br>
            <a:r>
              <a:rPr lang="nl-NL" dirty="0"/>
              <a:t>binnen kwarttoon systeem (Open Music)	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Picture 5" descr="patch creëer toonladder van geïmporteerd spectrum">
            <a:extLst>
              <a:ext uri="{FF2B5EF4-FFF2-40B4-BE49-F238E27FC236}">
                <a16:creationId xmlns:a16="http://schemas.microsoft.com/office/drawing/2014/main" id="{F993E780-F286-6845-8988-FC5893BD9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640" y="2444137"/>
            <a:ext cx="2505213" cy="3022208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A89AA82-1487-F34D-A3D0-D4EE7A71C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  <p:pic>
        <p:nvPicPr>
          <p:cNvPr id="5" name="Picture 4" descr="toonladder &quot;wind&quot;">
            <a:extLst>
              <a:ext uri="{FF2B5EF4-FFF2-40B4-BE49-F238E27FC236}">
                <a16:creationId xmlns:a16="http://schemas.microsoft.com/office/drawing/2014/main" id="{6D3D0664-B44D-6F4D-B0A0-9CEC0BD56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087" y="4456373"/>
            <a:ext cx="4521709" cy="100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87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85E3-16A2-1B41-B60D-F4BD47AE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Ilachýam</a:t>
            </a:r>
            <a:br>
              <a:rPr lang="en-US" dirty="0"/>
            </a:br>
            <a:r>
              <a:rPr lang="nl-NL" sz="2000" cap="none" dirty="0"/>
              <a:t>Intermezzo 1: </a:t>
            </a:r>
            <a:r>
              <a:rPr lang="nl-NL" sz="2000" cap="none" dirty="0">
                <a:solidFill>
                  <a:prstClr val="black"/>
                </a:solidFill>
                <a:ea typeface="+mn-ea"/>
                <a:cs typeface="+mn-cs"/>
              </a:rPr>
              <a:t>Van spectrum naar muzikaal materiaal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D7BEE-C842-F64F-AD73-83E9F3129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spectrum wind		</a:t>
            </a:r>
          </a:p>
          <a:p>
            <a:r>
              <a:rPr lang="nl-NL" dirty="0"/>
              <a:t>spectrale analyse (</a:t>
            </a:r>
            <a:r>
              <a:rPr lang="nl-NL" dirty="0" err="1"/>
              <a:t>Spear</a:t>
            </a:r>
            <a:r>
              <a:rPr lang="nl-NL" dirty="0"/>
              <a:t>)  </a:t>
            </a:r>
          </a:p>
          <a:p>
            <a:r>
              <a:rPr lang="nl-NL" dirty="0"/>
              <a:t>conversie naar noten (Open Music) </a:t>
            </a:r>
          </a:p>
          <a:p>
            <a:r>
              <a:rPr lang="nl-NL" dirty="0"/>
              <a:t>selecteer n luidste noten en converteer naar toonladder </a:t>
            </a:r>
            <a:br>
              <a:rPr lang="nl-NL" dirty="0"/>
            </a:br>
            <a:r>
              <a:rPr lang="nl-NL" dirty="0"/>
              <a:t>binnen kwarttoon systeem (Open Music)	</a:t>
            </a:r>
          </a:p>
          <a:p>
            <a:r>
              <a:rPr lang="nl-NL" dirty="0"/>
              <a:t>andere mogelijkheden: </a:t>
            </a:r>
          </a:p>
          <a:p>
            <a:pPr lvl="1"/>
            <a:r>
              <a:rPr lang="nl-NL" dirty="0"/>
              <a:t>start en stop van individuele boventonen (</a:t>
            </a:r>
            <a:r>
              <a:rPr lang="nl-NL" dirty="0" err="1"/>
              <a:t>partials</a:t>
            </a:r>
            <a:r>
              <a:rPr lang="nl-NL" dirty="0"/>
              <a:t>)</a:t>
            </a:r>
          </a:p>
          <a:p>
            <a:pPr lvl="1"/>
            <a:r>
              <a:rPr lang="nl-NL" dirty="0"/>
              <a:t>volume van individuele boventonen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368D1B-FD21-AE47-8816-18B45BCB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330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r>
              <a:rPr lang="nl-NL" dirty="0"/>
              <a:t>Muzikaal materiaal</a:t>
            </a:r>
          </a:p>
          <a:p>
            <a:pPr lvl="1"/>
            <a:r>
              <a:rPr lang="nl-NL" dirty="0"/>
              <a:t>4 elementen (Alchemie) =&gt; 4 spectra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F22D2E-6FB5-6F4E-B002-72CF58582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4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BB97A-5937-B143-A2B0-44E97F7C4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645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r>
              <a:rPr lang="nl-NL" dirty="0"/>
              <a:t>Muzikaal materiaal</a:t>
            </a:r>
          </a:p>
          <a:p>
            <a:pPr lvl="1"/>
            <a:r>
              <a:rPr lang="nl-NL" dirty="0"/>
              <a:t>4 elementen (Alchemie) =&gt; 4 spectra</a:t>
            </a:r>
          </a:p>
          <a:p>
            <a:pPr lvl="1"/>
            <a:r>
              <a:rPr lang="nl-NL" dirty="0"/>
              <a:t>4 elementen = 4 onafhankelijke lagen, elk met aparte harmonische evolutie, metriek, tempo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F22D2E-6FB5-6F4E-B002-72CF58582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063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r>
              <a:rPr lang="nl-NL" dirty="0"/>
              <a:t>Muzikaal materiaal</a:t>
            </a:r>
          </a:p>
          <a:p>
            <a:pPr lvl="1"/>
            <a:r>
              <a:rPr lang="nl-NL" dirty="0"/>
              <a:t>4 elementen (Alchemie) =&gt; 4 basisspectra</a:t>
            </a:r>
          </a:p>
          <a:p>
            <a:pPr lvl="1"/>
            <a:r>
              <a:rPr lang="nl-NL" dirty="0"/>
              <a:t>4 elementen = 4 onafhankelijke lagen, elk met aparte harmonische evolutie, metriek, tempo</a:t>
            </a:r>
          </a:p>
          <a:p>
            <a:pPr lvl="2"/>
            <a:r>
              <a:rPr lang="nl-NL" dirty="0"/>
              <a:t>harmonische evolutie =&gt; per laag meerdere spectra die varianten zijn op basisspectra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DB7BE-93CC-0E47-8433-5DA99F69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090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r>
              <a:rPr lang="nl-NL" dirty="0"/>
              <a:t>Muzikaal materiaal</a:t>
            </a:r>
          </a:p>
          <a:p>
            <a:pPr lvl="1"/>
            <a:r>
              <a:rPr lang="nl-NL" dirty="0"/>
              <a:t>4 elementen (Alchemie) =&gt; 4 basisspectra</a:t>
            </a:r>
          </a:p>
          <a:p>
            <a:pPr lvl="1"/>
            <a:r>
              <a:rPr lang="nl-NL" dirty="0"/>
              <a:t>4 elementen = 4 onafhankelijke lagen, elk met aparte harmonische evolutie, metriek, tempo</a:t>
            </a:r>
          </a:p>
          <a:p>
            <a:pPr lvl="2"/>
            <a:r>
              <a:rPr lang="nl-NL" dirty="0"/>
              <a:t>harmonische evolutie =&gt; per laag meerdere spectra die varianten zijn op basisspectra</a:t>
            </a:r>
          </a:p>
          <a:p>
            <a:pPr lvl="3"/>
            <a:r>
              <a:rPr lang="nl-NL" dirty="0"/>
              <a:t>spectrale </a:t>
            </a:r>
            <a:r>
              <a:rPr lang="nl-NL" dirty="0" err="1"/>
              <a:t>morphing</a:t>
            </a:r>
            <a:endParaRPr lang="nl-NL" dirty="0"/>
          </a:p>
          <a:p>
            <a:pPr lvl="3"/>
            <a:r>
              <a:rPr lang="nl-NL" dirty="0"/>
              <a:t>spectrale compressie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DB7BE-93CC-0E47-8433-5DA99F69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613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r>
              <a:rPr lang="nl-NL" dirty="0"/>
              <a:t>Muzikaal materiaal</a:t>
            </a:r>
          </a:p>
          <a:p>
            <a:pPr lvl="1"/>
            <a:r>
              <a:rPr lang="nl-NL" dirty="0"/>
              <a:t>4 elementen (Alchemie) =&gt; 4 basisspectra</a:t>
            </a:r>
          </a:p>
          <a:p>
            <a:pPr lvl="1"/>
            <a:r>
              <a:rPr lang="nl-NL" dirty="0"/>
              <a:t>4 elementen = 4 onafhankelijke lagen, elk met aparte harmonische evolutie, metriek, tempo</a:t>
            </a:r>
          </a:p>
          <a:p>
            <a:pPr lvl="2"/>
            <a:r>
              <a:rPr lang="nl-NL" dirty="0"/>
              <a:t>harmonische evolutie =&gt; per laag meerdere spectra die varianten zijn op basisspectra</a:t>
            </a:r>
          </a:p>
          <a:p>
            <a:pPr lvl="2"/>
            <a:r>
              <a:rPr lang="nl-NL" dirty="0"/>
              <a:t>harmonisch ritme =&gt; zie verderop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B834A-51B1-8A4D-BA30-EAA95F199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21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85E3-16A2-1B41-B60D-F4BD47AE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Ilachýam</a:t>
            </a:r>
            <a:br>
              <a:rPr lang="en-US" dirty="0"/>
            </a:br>
            <a:r>
              <a:rPr lang="nl-NL" sz="2000" cap="none" dirty="0"/>
              <a:t>Intermezzo 1I: </a:t>
            </a:r>
            <a:r>
              <a:rPr lang="nl-NL" sz="2000" cap="none" dirty="0">
                <a:solidFill>
                  <a:prstClr val="black"/>
                </a:solidFill>
                <a:ea typeface="+mn-ea"/>
                <a:cs typeface="+mn-cs"/>
              </a:rPr>
              <a:t>Van tekst naar muzikaal materiaal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D7BEE-C842-F64F-AD73-83E9F3129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3E6D13-78DF-6544-A3CF-E7DA9AF89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510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85E3-16A2-1B41-B60D-F4BD47AE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Ilachýam</a:t>
            </a:r>
            <a:br>
              <a:rPr lang="en-US" dirty="0"/>
            </a:br>
            <a:r>
              <a:rPr lang="nl-NL" sz="2000" cap="none" dirty="0"/>
              <a:t>Intermezzo 1I: </a:t>
            </a:r>
            <a:r>
              <a:rPr lang="nl-NL" sz="2000" cap="none" dirty="0">
                <a:solidFill>
                  <a:prstClr val="black"/>
                </a:solidFill>
                <a:ea typeface="+mn-ea"/>
                <a:cs typeface="+mn-cs"/>
              </a:rPr>
              <a:t>Van tekst naar muzikaal materiaal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D7BEE-C842-F64F-AD73-83E9F3129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Tekst </a:t>
            </a:r>
            <a:r>
              <a:rPr lang="nl-NL" dirty="0" err="1"/>
              <a:t>Alchimy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1) </a:t>
            </a:r>
            <a:r>
              <a:rPr lang="nl-NL" dirty="0" err="1"/>
              <a:t>Alchymia</a:t>
            </a:r>
            <a:r>
              <a:rPr lang="nl-NL" dirty="0"/>
              <a:t> </a:t>
            </a:r>
            <a:r>
              <a:rPr lang="nl-NL" dirty="0" err="1"/>
              <a:t>praecessor</a:t>
            </a:r>
            <a:r>
              <a:rPr lang="nl-NL" dirty="0"/>
              <a:t> </a:t>
            </a:r>
            <a:r>
              <a:rPr lang="nl-NL" dirty="0" err="1"/>
              <a:t>chemiae</a:t>
            </a:r>
            <a:r>
              <a:rPr lang="nl-NL" dirty="0"/>
              <a:t> </a:t>
            </a:r>
            <a:r>
              <a:rPr lang="nl-NL" dirty="0" err="1"/>
              <a:t>modernae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, et </a:t>
            </a:r>
            <a:r>
              <a:rPr lang="nl-NL" dirty="0" err="1"/>
              <a:t>alchemistae</a:t>
            </a:r>
            <a:r>
              <a:rPr lang="nl-NL" dirty="0"/>
              <a:t> </a:t>
            </a:r>
            <a:r>
              <a:rPr lang="nl-NL" dirty="0" err="1"/>
              <a:t>eam</a:t>
            </a:r>
            <a:r>
              <a:rPr lang="nl-NL" dirty="0"/>
              <a:t> </a:t>
            </a:r>
            <a:r>
              <a:rPr lang="nl-NL" dirty="0" err="1"/>
              <a:t>gerebant</a:t>
            </a:r>
            <a:r>
              <a:rPr lang="nl-NL" dirty="0"/>
              <a:t>. </a:t>
            </a:r>
            <a:r>
              <a:rPr lang="nl-NL" dirty="0" err="1"/>
              <a:t>Inter</a:t>
            </a:r>
            <a:r>
              <a:rPr lang="nl-NL" dirty="0"/>
              <a:t> </a:t>
            </a:r>
            <a:r>
              <a:rPr lang="nl-NL" dirty="0" err="1"/>
              <a:t>fines</a:t>
            </a:r>
            <a:r>
              <a:rPr lang="nl-NL" dirty="0"/>
              <a:t> </a:t>
            </a:r>
            <a:r>
              <a:rPr lang="nl-NL" dirty="0" err="1"/>
              <a:t>eorum</a:t>
            </a:r>
            <a:r>
              <a:rPr lang="nl-NL" dirty="0"/>
              <a:t> </a:t>
            </a:r>
            <a:r>
              <a:rPr lang="nl-NL" dirty="0" err="1"/>
              <a:t>fabricatio</a:t>
            </a:r>
            <a:r>
              <a:rPr lang="nl-NL" dirty="0"/>
              <a:t> </a:t>
            </a:r>
            <a:r>
              <a:rPr lang="nl-NL" dirty="0" err="1"/>
              <a:t>auri</a:t>
            </a:r>
            <a:r>
              <a:rPr lang="nl-NL" dirty="0"/>
              <a:t> ex </a:t>
            </a:r>
            <a:r>
              <a:rPr lang="nl-NL" dirty="0" err="1"/>
              <a:t>aliis</a:t>
            </a:r>
            <a:r>
              <a:rPr lang="nl-NL" dirty="0"/>
              <a:t> </a:t>
            </a:r>
            <a:r>
              <a:rPr lang="nl-NL" dirty="0" err="1"/>
              <a:t>elementis</a:t>
            </a:r>
            <a:r>
              <a:rPr lang="nl-NL" dirty="0"/>
              <a:t> et </a:t>
            </a:r>
            <a:r>
              <a:rPr lang="nl-NL" dirty="0" err="1"/>
              <a:t>quaestio</a:t>
            </a:r>
            <a:r>
              <a:rPr lang="nl-NL" dirty="0"/>
              <a:t> </a:t>
            </a:r>
            <a:r>
              <a:rPr lang="nl-NL" dirty="0" err="1"/>
              <a:t>lapidis</a:t>
            </a:r>
            <a:r>
              <a:rPr lang="nl-NL" dirty="0"/>
              <a:t> </a:t>
            </a:r>
            <a:r>
              <a:rPr lang="nl-NL" dirty="0" err="1"/>
              <a:t>philosophorum</a:t>
            </a:r>
            <a:r>
              <a:rPr lang="nl-NL" dirty="0"/>
              <a:t> </a:t>
            </a:r>
            <a:r>
              <a:rPr lang="nl-NL" dirty="0" err="1"/>
              <a:t>erant</a:t>
            </a:r>
            <a:r>
              <a:rPr lang="nl-NL" dirty="0"/>
              <a:t>.</a:t>
            </a:r>
            <a:br>
              <a:rPr lang="nl-NL" dirty="0"/>
            </a:br>
            <a:r>
              <a:rPr lang="nl-NL" dirty="0"/>
              <a:t>2) </a:t>
            </a:r>
            <a:r>
              <a:rPr lang="nl-NL" dirty="0" err="1"/>
              <a:t>Usi</a:t>
            </a:r>
            <a:r>
              <a:rPr lang="nl-NL" dirty="0"/>
              <a:t> </a:t>
            </a:r>
            <a:r>
              <a:rPr lang="nl-NL" dirty="0" err="1"/>
              <a:t>sunt</a:t>
            </a:r>
            <a:r>
              <a:rPr lang="nl-NL" dirty="0"/>
              <a:t> </a:t>
            </a:r>
            <a:r>
              <a:rPr lang="nl-NL" dirty="0" err="1"/>
              <a:t>alchemistae</a:t>
            </a:r>
            <a:r>
              <a:rPr lang="nl-NL" dirty="0"/>
              <a:t> </a:t>
            </a:r>
            <a:r>
              <a:rPr lang="nl-NL" dirty="0" err="1"/>
              <a:t>etiam</a:t>
            </a:r>
            <a:r>
              <a:rPr lang="nl-NL" dirty="0"/>
              <a:t> Tabula </a:t>
            </a:r>
            <a:r>
              <a:rPr lang="nl-NL" dirty="0" err="1"/>
              <a:t>smaragdina</a:t>
            </a:r>
            <a:r>
              <a:rPr lang="nl-NL" dirty="0"/>
              <a:t>, </a:t>
            </a:r>
            <a:r>
              <a:rPr lang="nl-NL" dirty="0" err="1"/>
              <a:t>quae</a:t>
            </a:r>
            <a:r>
              <a:rPr lang="nl-NL" dirty="0"/>
              <a:t> magna ex </a:t>
            </a:r>
            <a:r>
              <a:rPr lang="nl-NL" dirty="0" err="1"/>
              <a:t>parte</a:t>
            </a:r>
            <a:r>
              <a:rPr lang="nl-NL" dirty="0"/>
              <a:t> </a:t>
            </a:r>
            <a:r>
              <a:rPr lang="nl-NL" dirty="0" err="1"/>
              <a:t>eorum</a:t>
            </a:r>
            <a:r>
              <a:rPr lang="nl-NL" dirty="0"/>
              <a:t> </a:t>
            </a:r>
            <a:r>
              <a:rPr lang="nl-NL" dirty="0" err="1"/>
              <a:t>fundatio</a:t>
            </a:r>
            <a:r>
              <a:rPr lang="nl-NL" dirty="0"/>
              <a:t> </a:t>
            </a:r>
            <a:r>
              <a:rPr lang="nl-NL" dirty="0" err="1"/>
              <a:t>erat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/>
              <a:t>3) </a:t>
            </a:r>
            <a:r>
              <a:rPr lang="nl-NL" dirty="0" err="1"/>
              <a:t>Alchemistae</a:t>
            </a:r>
            <a:r>
              <a:rPr lang="nl-NL" dirty="0"/>
              <a:t> </a:t>
            </a:r>
            <a:r>
              <a:rPr lang="nl-NL" dirty="0" err="1"/>
              <a:t>gerendo</a:t>
            </a:r>
            <a:r>
              <a:rPr lang="nl-NL" dirty="0"/>
              <a:t> </a:t>
            </a:r>
            <a:r>
              <a:rPr lang="nl-NL" dirty="0" err="1"/>
              <a:t>alchemiam</a:t>
            </a:r>
            <a:r>
              <a:rPr lang="nl-NL" dirty="0"/>
              <a:t> forte </a:t>
            </a:r>
            <a:r>
              <a:rPr lang="nl-NL" dirty="0" err="1"/>
              <a:t>invenerunt</a:t>
            </a:r>
            <a:r>
              <a:rPr lang="nl-NL" dirty="0"/>
              <a:t> </a:t>
            </a:r>
            <a:r>
              <a:rPr lang="nl-NL" dirty="0" err="1"/>
              <a:t>materias</a:t>
            </a:r>
            <a:r>
              <a:rPr lang="nl-NL" dirty="0"/>
              <a:t> </a:t>
            </a:r>
            <a:r>
              <a:rPr lang="nl-NL" dirty="0" err="1"/>
              <a:t>novas</a:t>
            </a:r>
            <a:r>
              <a:rPr lang="nl-NL" dirty="0"/>
              <a:t>, in </a:t>
            </a:r>
            <a:r>
              <a:rPr lang="nl-NL" dirty="0" err="1"/>
              <a:t>quibus</a:t>
            </a:r>
            <a:r>
              <a:rPr lang="nl-NL" dirty="0"/>
              <a:t> </a:t>
            </a:r>
            <a:r>
              <a:rPr lang="nl-NL" dirty="0" err="1"/>
              <a:t>erat</a:t>
            </a:r>
            <a:r>
              <a:rPr lang="nl-NL" dirty="0"/>
              <a:t> </a:t>
            </a:r>
            <a:r>
              <a:rPr lang="nl-NL" dirty="0" err="1"/>
              <a:t>elementum</a:t>
            </a:r>
            <a:r>
              <a:rPr lang="nl-NL" dirty="0"/>
              <a:t> </a:t>
            </a:r>
            <a:r>
              <a:rPr lang="nl-NL" dirty="0" err="1"/>
              <a:t>phosphorus</a:t>
            </a:r>
            <a:r>
              <a:rPr lang="nl-NL" dirty="0"/>
              <a:t>.</a:t>
            </a:r>
            <a:br>
              <a:rPr lang="nl-NL" dirty="0"/>
            </a:br>
            <a:r>
              <a:rPr lang="nl-NL" dirty="0"/>
              <a:t>4) </a:t>
            </a:r>
            <a:r>
              <a:rPr lang="nl-NL" dirty="0" err="1"/>
              <a:t>Phosphorus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elementum</a:t>
            </a:r>
            <a:r>
              <a:rPr lang="nl-NL" dirty="0"/>
              <a:t> </a:t>
            </a:r>
            <a:r>
              <a:rPr lang="nl-NL" dirty="0" err="1"/>
              <a:t>chemicum</a:t>
            </a:r>
            <a:r>
              <a:rPr lang="nl-NL" dirty="0"/>
              <a:t>. Nucleus </a:t>
            </a:r>
            <a:r>
              <a:rPr lang="nl-NL" dirty="0" err="1"/>
              <a:t>phosphori</a:t>
            </a:r>
            <a:r>
              <a:rPr lang="nl-NL" dirty="0"/>
              <a:t> </a:t>
            </a:r>
            <a:r>
              <a:rPr lang="nl-NL" dirty="0" err="1"/>
              <a:t>quindecim</a:t>
            </a:r>
            <a:r>
              <a:rPr lang="nl-NL" dirty="0"/>
              <a:t> </a:t>
            </a:r>
            <a:r>
              <a:rPr lang="nl-NL" dirty="0" err="1"/>
              <a:t>protones</a:t>
            </a:r>
            <a:r>
              <a:rPr lang="nl-NL" dirty="0"/>
              <a:t> </a:t>
            </a:r>
            <a:r>
              <a:rPr lang="nl-NL" dirty="0" err="1"/>
              <a:t>habet</a:t>
            </a:r>
            <a:r>
              <a:rPr lang="nl-NL" dirty="0"/>
              <a:t>. </a:t>
            </a:r>
            <a:r>
              <a:rPr lang="nl-NL" dirty="0" err="1"/>
              <a:t>Numerus</a:t>
            </a:r>
            <a:r>
              <a:rPr lang="nl-NL" dirty="0"/>
              <a:t> </a:t>
            </a:r>
            <a:r>
              <a:rPr lang="nl-NL" dirty="0" err="1"/>
              <a:t>atomicus</a:t>
            </a:r>
            <a:r>
              <a:rPr lang="nl-NL" dirty="0"/>
              <a:t> </a:t>
            </a:r>
            <a:r>
              <a:rPr lang="nl-NL" dirty="0" err="1"/>
              <a:t>phosphori</a:t>
            </a:r>
            <a:r>
              <a:rPr lang="nl-NL" dirty="0"/>
              <a:t> XV </a:t>
            </a:r>
            <a:r>
              <a:rPr lang="nl-NL" dirty="0" err="1"/>
              <a:t>quoque</a:t>
            </a:r>
            <a:r>
              <a:rPr lang="nl-NL" dirty="0"/>
              <a:t> </a:t>
            </a:r>
            <a:r>
              <a:rPr lang="nl-NL" dirty="0" err="1"/>
              <a:t>est.</a:t>
            </a:r>
            <a:endParaRPr lang="nl-NL" dirty="0"/>
          </a:p>
          <a:p>
            <a:endParaRPr lang="nl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D7852-5599-3248-A44B-ACF1001B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661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85E3-16A2-1B41-B60D-F4BD47AE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Ilachýam</a:t>
            </a:r>
            <a:br>
              <a:rPr lang="en-US" dirty="0"/>
            </a:br>
            <a:r>
              <a:rPr lang="nl-NL" sz="2000" cap="none" dirty="0"/>
              <a:t>Intermezzo 1I: </a:t>
            </a:r>
            <a:r>
              <a:rPr lang="nl-NL" sz="2000" cap="none" dirty="0">
                <a:solidFill>
                  <a:prstClr val="black"/>
                </a:solidFill>
                <a:ea typeface="+mn-ea"/>
                <a:cs typeface="+mn-cs"/>
              </a:rPr>
              <a:t>Van tekst naar muzikaal materiaal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D7BEE-C842-F64F-AD73-83E9F3129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Tekst </a:t>
            </a:r>
            <a:r>
              <a:rPr lang="nl-NL" dirty="0" err="1"/>
              <a:t>Alchimy</a:t>
            </a:r>
            <a:endParaRPr lang="nl-NL" dirty="0"/>
          </a:p>
          <a:p>
            <a:r>
              <a:rPr lang="nl-NL" dirty="0"/>
              <a:t>Muzikale parameters: gesproken intonatie, ritme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F8013-6BD7-2D4F-9076-D0FD5EE4B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71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85E3-16A2-1B41-B60D-F4BD47AE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Ilachýam</a:t>
            </a:r>
            <a:br>
              <a:rPr lang="en-US" dirty="0"/>
            </a:br>
            <a:r>
              <a:rPr lang="nl-NL" sz="2000" cap="none" dirty="0"/>
              <a:t>Intermezzo 1I: </a:t>
            </a:r>
            <a:r>
              <a:rPr lang="nl-NL" sz="2000" cap="none" dirty="0">
                <a:solidFill>
                  <a:prstClr val="black"/>
                </a:solidFill>
                <a:ea typeface="+mn-ea"/>
                <a:cs typeface="+mn-cs"/>
              </a:rPr>
              <a:t>Van tekst naar muzikaal materiaal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D7BEE-C842-F64F-AD73-83E9F3129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Tekst </a:t>
            </a:r>
            <a:r>
              <a:rPr lang="nl-NL" dirty="0" err="1"/>
              <a:t>Alchimy</a:t>
            </a:r>
            <a:endParaRPr lang="nl-NL" dirty="0"/>
          </a:p>
          <a:p>
            <a:r>
              <a:rPr lang="nl-NL" dirty="0"/>
              <a:t>Muzikale parameters: gesproken intonatie, ritme</a:t>
            </a:r>
          </a:p>
          <a:p>
            <a:r>
              <a:rPr lang="nl-NL" dirty="0"/>
              <a:t>Distributie van letters is karakteristiek voor de taal =&gt; </a:t>
            </a:r>
            <a:r>
              <a:rPr lang="nl-NL" dirty="0" err="1"/>
              <a:t>probabiliteit</a:t>
            </a:r>
            <a:r>
              <a:rPr lang="nl-NL" dirty="0"/>
              <a:t> van letters om nieuwe woorden te genereren (</a:t>
            </a:r>
            <a:r>
              <a:rPr lang="nl-NL" dirty="0" err="1"/>
              <a:t>markov</a:t>
            </a:r>
            <a:r>
              <a:rPr lang="nl-NL" dirty="0"/>
              <a:t> chain)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1017F-6AF1-8D49-BDE1-24684F393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33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85E3-16A2-1B41-B60D-F4BD47AE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Ilachýam</a:t>
            </a:r>
            <a:br>
              <a:rPr lang="en-US" dirty="0"/>
            </a:br>
            <a:r>
              <a:rPr lang="nl-NL" sz="2000" cap="none" dirty="0"/>
              <a:t>Intermezzo 1I: </a:t>
            </a:r>
            <a:r>
              <a:rPr lang="nl-NL" sz="2000" cap="none" dirty="0">
                <a:solidFill>
                  <a:prstClr val="black"/>
                </a:solidFill>
                <a:ea typeface="+mn-ea"/>
                <a:cs typeface="+mn-cs"/>
              </a:rPr>
              <a:t>Van tekst naar muzikaal materiaal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D7BEE-C842-F64F-AD73-83E9F3129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Tekst </a:t>
            </a:r>
            <a:r>
              <a:rPr lang="nl-NL" dirty="0" err="1"/>
              <a:t>Alchimy</a:t>
            </a:r>
            <a:endParaRPr lang="nl-NL" dirty="0"/>
          </a:p>
          <a:p>
            <a:r>
              <a:rPr lang="nl-NL" dirty="0"/>
              <a:t>Muzikale parameters: gesproken intonatie, ritme</a:t>
            </a:r>
          </a:p>
          <a:p>
            <a:r>
              <a:rPr lang="nl-NL" dirty="0"/>
              <a:t>Distributie van letters is karakteristiek voor de taal =&gt; </a:t>
            </a:r>
            <a:r>
              <a:rPr lang="nl-NL" dirty="0" err="1"/>
              <a:t>probabiliteit</a:t>
            </a:r>
            <a:r>
              <a:rPr lang="nl-NL" dirty="0"/>
              <a:t> van letters om nieuwe woorden te genereren (</a:t>
            </a:r>
            <a:r>
              <a:rPr lang="nl-NL" dirty="0" err="1"/>
              <a:t>markov</a:t>
            </a:r>
            <a:r>
              <a:rPr lang="nl-NL" dirty="0"/>
              <a:t> chain)</a:t>
            </a:r>
          </a:p>
          <a:p>
            <a:r>
              <a:rPr lang="nl-NL" dirty="0"/>
              <a:t>Breedte van letters in (</a:t>
            </a:r>
            <a:r>
              <a:rPr lang="nl-NL" dirty="0" err="1"/>
              <a:t>variable-width</a:t>
            </a:r>
            <a:r>
              <a:rPr lang="nl-NL" dirty="0"/>
              <a:t>) lettertype geeft ritmische verhoudingen</a:t>
            </a:r>
          </a:p>
          <a:p>
            <a:endParaRPr lang="nl-NL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A253F5-AFE0-0F44-89A2-4C4A32CAE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807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85E3-16A2-1B41-B60D-F4BD47AE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Ilachýam</a:t>
            </a:r>
            <a:br>
              <a:rPr lang="en-US" dirty="0"/>
            </a:br>
            <a:r>
              <a:rPr lang="nl-NL" sz="2000" cap="none" dirty="0"/>
              <a:t>Intermezzo 1I: </a:t>
            </a:r>
            <a:r>
              <a:rPr lang="nl-NL" sz="2000" cap="none" dirty="0">
                <a:solidFill>
                  <a:prstClr val="black"/>
                </a:solidFill>
                <a:ea typeface="+mn-ea"/>
                <a:cs typeface="+mn-cs"/>
              </a:rPr>
              <a:t>Van tekst naar muzikaal materiaal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D7BEE-C842-F64F-AD73-83E9F3129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Tekst </a:t>
            </a:r>
            <a:r>
              <a:rPr lang="nl-NL" dirty="0" err="1"/>
              <a:t>Alchimy</a:t>
            </a:r>
            <a:endParaRPr lang="nl-NL" dirty="0"/>
          </a:p>
          <a:p>
            <a:r>
              <a:rPr lang="nl-NL" dirty="0"/>
              <a:t>Muzikale parameters: gesproken intonatie, ritme</a:t>
            </a:r>
          </a:p>
          <a:p>
            <a:r>
              <a:rPr lang="nl-NL" dirty="0"/>
              <a:t>Distributie van letters is karakteristiek voor de taal =&gt; </a:t>
            </a:r>
            <a:r>
              <a:rPr lang="nl-NL" dirty="0" err="1"/>
              <a:t>probabiliteit</a:t>
            </a:r>
            <a:r>
              <a:rPr lang="nl-NL" dirty="0"/>
              <a:t> van letters om nieuwe woorden te genereren (</a:t>
            </a:r>
            <a:r>
              <a:rPr lang="nl-NL" dirty="0" err="1"/>
              <a:t>markov</a:t>
            </a:r>
            <a:r>
              <a:rPr lang="nl-NL" dirty="0"/>
              <a:t> chain)</a:t>
            </a:r>
          </a:p>
          <a:p>
            <a:r>
              <a:rPr lang="nl-NL" dirty="0"/>
              <a:t>Breedte van letters in (</a:t>
            </a:r>
            <a:r>
              <a:rPr lang="nl-NL" dirty="0" err="1"/>
              <a:t>variable-width</a:t>
            </a:r>
            <a:r>
              <a:rPr lang="nl-NL" dirty="0"/>
              <a:t>) lettertype geeft ritmische verhoudingen</a:t>
            </a:r>
          </a:p>
          <a:p>
            <a:r>
              <a:rPr lang="nl-NL" dirty="0"/>
              <a:t>Curve van letter geeft muzikale geste</a:t>
            </a:r>
          </a:p>
          <a:p>
            <a:endParaRPr lang="nl-NL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CB376-4B3B-7D4C-8830-AB207325D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221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pPr lvl="1"/>
            <a:r>
              <a:rPr lang="nl-NL" dirty="0"/>
              <a:t>Internationaal Kamermuziek Festival Schiermonnikoog (2009)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6258A7-C9A0-954F-A16C-BEF0D6ED3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173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r>
              <a:rPr lang="nl-NL" dirty="0"/>
              <a:t>Muzikaal materiaal</a:t>
            </a:r>
          </a:p>
          <a:p>
            <a:pPr lvl="1"/>
            <a:r>
              <a:rPr lang="nl-NL" dirty="0"/>
              <a:t>4 elementen (Alchemie) =&gt; 4 basisspectra</a:t>
            </a:r>
          </a:p>
          <a:p>
            <a:pPr lvl="1"/>
            <a:r>
              <a:rPr lang="nl-NL" dirty="0"/>
              <a:t>4 elementen = 4 onafhankelijke lagen, elk met aparte harmonische evolutie, metriek, tempo</a:t>
            </a:r>
          </a:p>
          <a:p>
            <a:pPr lvl="1"/>
            <a:r>
              <a:rPr lang="nl-NL" dirty="0"/>
              <a:t>Harmonisch ritme van individuele laag vanuit letterbreedtes resp. tekstsegment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FB212-96A1-BE40-A424-FA6A6F23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636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r>
              <a:rPr lang="nl-NL" dirty="0"/>
              <a:t>Muzikaal materiaal</a:t>
            </a:r>
          </a:p>
          <a:p>
            <a:pPr lvl="1"/>
            <a:r>
              <a:rPr lang="nl-NL" dirty="0"/>
              <a:t>4 elementen (Alchemie) =&gt; 4 basisspectra</a:t>
            </a:r>
          </a:p>
          <a:p>
            <a:pPr lvl="1"/>
            <a:r>
              <a:rPr lang="nl-NL" dirty="0"/>
              <a:t>4 elementen = 4 onafhankelijke lagen, elk met aparte harmonische evolutie, metriek, tempo</a:t>
            </a:r>
          </a:p>
          <a:p>
            <a:pPr lvl="1"/>
            <a:r>
              <a:rPr lang="nl-NL" dirty="0"/>
              <a:t>Harmonisch ritme van individuele laag vanuit letterbreedtes resp. tekstsegment</a:t>
            </a:r>
          </a:p>
          <a:p>
            <a:pPr lvl="1"/>
            <a:r>
              <a:rPr lang="nl-NL" dirty="0"/>
              <a:t>Melodische geste vanuit letters resp. tekstsegment, geconformeerd naar harmonische context vanuit resp. spectrum</a:t>
            </a:r>
          </a:p>
          <a:p>
            <a:pPr lvl="1"/>
            <a:endParaRPr lang="nl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053A3-0296-474E-B456-B9DF7C991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99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r>
              <a:rPr lang="nl-NL" dirty="0"/>
              <a:t>Muzikaal materiaal</a:t>
            </a:r>
          </a:p>
          <a:p>
            <a:r>
              <a:rPr lang="nl-NL" dirty="0"/>
              <a:t>Bijkomende algoritmes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375DE0-CE76-6440-A79C-02E1CCA6F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940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r>
              <a:rPr lang="nl-NL" dirty="0"/>
              <a:t>Muzikaal materiaal</a:t>
            </a:r>
          </a:p>
          <a:p>
            <a:r>
              <a:rPr lang="nl-NL" dirty="0"/>
              <a:t>Bijkomende algoritmes</a:t>
            </a:r>
          </a:p>
          <a:p>
            <a:pPr lvl="1"/>
            <a:r>
              <a:rPr lang="nl-NL" dirty="0" err="1"/>
              <a:t>metrical</a:t>
            </a:r>
            <a:r>
              <a:rPr lang="nl-NL" dirty="0"/>
              <a:t>-</a:t>
            </a:r>
            <a:r>
              <a:rPr lang="nl-NL" dirty="0" err="1"/>
              <a:t>sonance</a:t>
            </a:r>
            <a:r>
              <a:rPr lang="nl-NL" dirty="0"/>
              <a:t>-maker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931E9-B85E-CC4E-A7B6-8A086A5BA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64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r>
              <a:rPr lang="nl-NL" dirty="0"/>
              <a:t>Muzikaal materiaal</a:t>
            </a:r>
          </a:p>
          <a:p>
            <a:r>
              <a:rPr lang="nl-NL" dirty="0"/>
              <a:t>Bijkomende algoritmes</a:t>
            </a:r>
          </a:p>
          <a:p>
            <a:pPr lvl="1"/>
            <a:r>
              <a:rPr lang="nl-NL" dirty="0" err="1"/>
              <a:t>metrical</a:t>
            </a:r>
            <a:r>
              <a:rPr lang="nl-NL" dirty="0"/>
              <a:t>-</a:t>
            </a:r>
            <a:r>
              <a:rPr lang="nl-NL" dirty="0" err="1"/>
              <a:t>sonance</a:t>
            </a:r>
            <a:r>
              <a:rPr lang="nl-NL" dirty="0"/>
              <a:t>-maker</a:t>
            </a:r>
          </a:p>
          <a:p>
            <a:pPr lvl="1"/>
            <a:r>
              <a:rPr lang="nl-NL" dirty="0" err="1"/>
              <a:t>indian</a:t>
            </a:r>
            <a:r>
              <a:rPr lang="nl-NL" dirty="0"/>
              <a:t>-</a:t>
            </a:r>
            <a:r>
              <a:rPr lang="nl-NL" dirty="0" err="1"/>
              <a:t>durs</a:t>
            </a:r>
            <a:r>
              <a:rPr lang="nl-NL" dirty="0"/>
              <a:t>-maker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FAEA7-98EE-9444-ACA7-5A7E0BAC6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9022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r>
              <a:rPr lang="nl-NL" dirty="0"/>
              <a:t>Muzikaal materiaal</a:t>
            </a:r>
          </a:p>
          <a:p>
            <a:r>
              <a:rPr lang="nl-NL" dirty="0"/>
              <a:t>Bijkomende algoritmes </a:t>
            </a:r>
          </a:p>
          <a:p>
            <a:r>
              <a:rPr lang="nl-NL" dirty="0"/>
              <a:t>Resultaat </a:t>
            </a:r>
          </a:p>
        </p:txBody>
      </p:sp>
      <p:pic>
        <p:nvPicPr>
          <p:cNvPr id="5" name="Ilachýam.m4a" descr="Ilachýam uitvoering">
            <a:hlinkClick r:id="" action="ppaction://media"/>
            <a:extLst>
              <a:ext uri="{FF2B5EF4-FFF2-40B4-BE49-F238E27FC236}">
                <a16:creationId xmlns:a16="http://schemas.microsoft.com/office/drawing/2014/main" id="{A84C37AB-07B7-554D-B8AF-2C6E61C38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449350"/>
            <a:ext cx="812800" cy="8128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D400DAB-F65D-164B-9FAB-AC35D975F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34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sz="2800" dirty="0"/>
          </a:p>
          <a:p>
            <a:pPr marL="0" indent="0" algn="ctr">
              <a:buNone/>
            </a:pPr>
            <a:r>
              <a:rPr lang="nl-NL" sz="2800" dirty="0"/>
              <a:t>Dank voor uw aandacht.</a:t>
            </a:r>
          </a:p>
          <a:p>
            <a:pPr marL="0" indent="0" algn="ctr">
              <a:buNone/>
            </a:pPr>
            <a:r>
              <a:rPr lang="nl-NL" sz="2800" dirty="0"/>
              <a:t>Vragen?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D400DAB-F65D-164B-9FAB-AC35D975F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40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pPr lvl="1"/>
            <a:r>
              <a:rPr lang="nl-NL" dirty="0"/>
              <a:t>Internationaal Kamermuziek Festival Schiermonnikoog (2009)</a:t>
            </a:r>
          </a:p>
          <a:p>
            <a:pPr lvl="1"/>
            <a:r>
              <a:rPr lang="nl-NL" dirty="0"/>
              <a:t>Bezetting </a:t>
            </a:r>
            <a:r>
              <a:rPr lang="nl-NL" dirty="0" err="1"/>
              <a:t>Messiaen</a:t>
            </a:r>
            <a:r>
              <a:rPr lang="nl-NL" dirty="0"/>
              <a:t>: viool-klarinet-cello-piano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B50DB9-9F11-E648-8B6F-3AF8A75E3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723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pPr lvl="1"/>
            <a:r>
              <a:rPr lang="nl-NL" dirty="0"/>
              <a:t>Internationaal Kamermuziek Festival Schiermonnikoog (2009)</a:t>
            </a:r>
          </a:p>
          <a:p>
            <a:pPr lvl="1"/>
            <a:r>
              <a:rPr lang="nl-NL" dirty="0"/>
              <a:t>Bezetting </a:t>
            </a:r>
            <a:r>
              <a:rPr lang="nl-NL" dirty="0" err="1"/>
              <a:t>Messiaen</a:t>
            </a:r>
            <a:r>
              <a:rPr lang="nl-NL" dirty="0"/>
              <a:t>: viool-klarinet-cello-piano</a:t>
            </a:r>
          </a:p>
          <a:p>
            <a:pPr lvl="1"/>
            <a:r>
              <a:rPr lang="nl-NL" dirty="0"/>
              <a:t>Flexibele vorm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BEFABF-A1E8-0341-8D79-3FF3127B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489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pPr lvl="1"/>
            <a:r>
              <a:rPr lang="nl-NL" dirty="0"/>
              <a:t>Internationaal Kamermuziek Festival Schiermonnikoog (2009)</a:t>
            </a:r>
          </a:p>
          <a:p>
            <a:pPr lvl="1"/>
            <a:r>
              <a:rPr lang="nl-NL" dirty="0"/>
              <a:t>Bezetting </a:t>
            </a:r>
            <a:r>
              <a:rPr lang="nl-NL" dirty="0" err="1"/>
              <a:t>Messiaen</a:t>
            </a:r>
            <a:r>
              <a:rPr lang="nl-NL" dirty="0"/>
              <a:t>: viool-klarinet-cello-piano</a:t>
            </a:r>
          </a:p>
          <a:p>
            <a:pPr lvl="1"/>
            <a:r>
              <a:rPr lang="nl-NL" dirty="0"/>
              <a:t>Flexibele vorm</a:t>
            </a:r>
          </a:p>
          <a:p>
            <a:pPr lvl="2"/>
            <a:r>
              <a:rPr lang="nl-NL" dirty="0"/>
              <a:t>4 </a:t>
            </a:r>
            <a:r>
              <a:rPr lang="nl-NL" dirty="0" err="1"/>
              <a:t>Soli</a:t>
            </a:r>
            <a:r>
              <a:rPr lang="nl-NL" dirty="0"/>
              <a:t> versus Kwartet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029E7-3506-DB4F-999D-C904CF3D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395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pPr lvl="1"/>
            <a:r>
              <a:rPr lang="nl-NL" dirty="0"/>
              <a:t>Internationaal Kamermuziek Festival Schiermonnikoog (2009)</a:t>
            </a:r>
          </a:p>
          <a:p>
            <a:pPr lvl="1"/>
            <a:r>
              <a:rPr lang="nl-NL" dirty="0"/>
              <a:t>Bezetting </a:t>
            </a:r>
            <a:r>
              <a:rPr lang="nl-NL" dirty="0" err="1"/>
              <a:t>Messiaen</a:t>
            </a:r>
            <a:r>
              <a:rPr lang="nl-NL" dirty="0"/>
              <a:t>: viool-klarinet-cello-piano</a:t>
            </a:r>
          </a:p>
          <a:p>
            <a:pPr lvl="1"/>
            <a:r>
              <a:rPr lang="nl-NL" dirty="0"/>
              <a:t>Flexibele vorm</a:t>
            </a:r>
          </a:p>
          <a:p>
            <a:pPr lvl="2"/>
            <a:r>
              <a:rPr lang="nl-NL" dirty="0"/>
              <a:t>4 </a:t>
            </a:r>
            <a:r>
              <a:rPr lang="nl-NL" dirty="0" err="1"/>
              <a:t>Soli</a:t>
            </a:r>
            <a:r>
              <a:rPr lang="nl-NL" dirty="0"/>
              <a:t> versus Kwartet</a:t>
            </a:r>
          </a:p>
          <a:p>
            <a:pPr lvl="2"/>
            <a:r>
              <a:rPr lang="nl-NL" dirty="0"/>
              <a:t>4 onderscheiden klankwerelden die ook samen kunnen klinken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029E7-3506-DB4F-999D-C904CF3D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990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pPr lvl="1"/>
            <a:r>
              <a:rPr lang="nl-NL" dirty="0"/>
              <a:t>Internationaal Kamermuziek Festival Schiermonnikoog (2009)</a:t>
            </a:r>
          </a:p>
          <a:p>
            <a:pPr lvl="1"/>
            <a:r>
              <a:rPr lang="nl-NL" dirty="0"/>
              <a:t>Bezetting </a:t>
            </a:r>
            <a:r>
              <a:rPr lang="nl-NL" dirty="0" err="1"/>
              <a:t>Messiaen</a:t>
            </a:r>
            <a:r>
              <a:rPr lang="nl-NL" dirty="0"/>
              <a:t>: viool-klarinet-cello-piano</a:t>
            </a:r>
          </a:p>
          <a:p>
            <a:pPr lvl="1"/>
            <a:r>
              <a:rPr lang="nl-NL" dirty="0"/>
              <a:t>Flexibele vorm</a:t>
            </a:r>
          </a:p>
          <a:p>
            <a:pPr lvl="2"/>
            <a:r>
              <a:rPr lang="nl-NL" dirty="0"/>
              <a:t>4 </a:t>
            </a:r>
            <a:r>
              <a:rPr lang="nl-NL" dirty="0" err="1"/>
              <a:t>Soli</a:t>
            </a:r>
            <a:r>
              <a:rPr lang="nl-NL" dirty="0"/>
              <a:t> versus Kwartet</a:t>
            </a:r>
          </a:p>
          <a:p>
            <a:pPr lvl="2"/>
            <a:r>
              <a:rPr lang="nl-NL" dirty="0"/>
              <a:t>4 onderscheiden klankwerelden die ook samen kunnen klinken</a:t>
            </a:r>
          </a:p>
          <a:p>
            <a:pPr lvl="2"/>
            <a:r>
              <a:rPr lang="nl-NL" dirty="0"/>
              <a:t>Keuze voor </a:t>
            </a:r>
            <a:r>
              <a:rPr lang="nl-NL" dirty="0" err="1"/>
              <a:t>Alchimy</a:t>
            </a:r>
            <a:r>
              <a:rPr lang="nl-NL" dirty="0"/>
              <a:t>: lucht (viool), water (klarinet), aarde (cello) en vuur (piano)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029E7-3506-DB4F-999D-C904CF3D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151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044-0DE5-A14C-A4F5-81672F9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Ilachýam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7CAC-5625-5949-836F-9C3E22AA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 en uitgangspunten</a:t>
            </a:r>
          </a:p>
          <a:p>
            <a:r>
              <a:rPr lang="nl-NL" dirty="0"/>
              <a:t>Muzikaal materiaal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4192C-43AF-B34A-AC04-BDD6BD90B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KVAB 09/01/19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30166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296</TotalTime>
  <Words>733</Words>
  <Application>Microsoft Macintosh PowerPoint</Application>
  <PresentationFormat>Widescreen</PresentationFormat>
  <Paragraphs>205</Paragraphs>
  <Slides>36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Gill Sans MT</vt:lpstr>
      <vt:lpstr>Gallery</vt:lpstr>
      <vt:lpstr>PETER SWINNEN   Ilachýam</vt:lpstr>
      <vt:lpstr>Ilachýam</vt:lpstr>
      <vt:lpstr>Ilachýam</vt:lpstr>
      <vt:lpstr>Ilachýam</vt:lpstr>
      <vt:lpstr>Ilachýam</vt:lpstr>
      <vt:lpstr>Ilachýam</vt:lpstr>
      <vt:lpstr>Ilachýam</vt:lpstr>
      <vt:lpstr>Ilachýam</vt:lpstr>
      <vt:lpstr>Ilachýam</vt:lpstr>
      <vt:lpstr>Ilachýam</vt:lpstr>
      <vt:lpstr>Ilachýam Intermezzo 1: Van spectrum naar muzikaal materiaal</vt:lpstr>
      <vt:lpstr>Ilachýam Intermezzo 1: Van spectrum naar muzikaal materiaal</vt:lpstr>
      <vt:lpstr>Ilachýam Intermezzo 1: Van spectrum naar muzikaal materiaal</vt:lpstr>
      <vt:lpstr>Ilachýam Intermezzo 1: Van spectrum naar muzikaal materiaal</vt:lpstr>
      <vt:lpstr>Ilachýam Intermezzo 1: Van spectrum naar muzikaal materiaal</vt:lpstr>
      <vt:lpstr>Ilachýam Intermezzo 1: Van spectrum naar muzikaal materiaal</vt:lpstr>
      <vt:lpstr>Ilachýam Intermezzo 1: Van spectrum naar muzikaal materiaal</vt:lpstr>
      <vt:lpstr>Ilachýam Intermezzo 1: Van spectrum naar muzikaal materiaal</vt:lpstr>
      <vt:lpstr>Ilachýam</vt:lpstr>
      <vt:lpstr>Ilachýam</vt:lpstr>
      <vt:lpstr>Ilachýam</vt:lpstr>
      <vt:lpstr>Ilachýam</vt:lpstr>
      <vt:lpstr>Ilachýam</vt:lpstr>
      <vt:lpstr>Ilachýam Intermezzo 1I: Van tekst naar muzikaal materiaal</vt:lpstr>
      <vt:lpstr>Ilachýam Intermezzo 1I: Van tekst naar muzikaal materiaal</vt:lpstr>
      <vt:lpstr>Ilachýam Intermezzo 1I: Van tekst naar muzikaal materiaal</vt:lpstr>
      <vt:lpstr>Ilachýam Intermezzo 1I: Van tekst naar muzikaal materiaal</vt:lpstr>
      <vt:lpstr>Ilachýam Intermezzo 1I: Van tekst naar muzikaal materiaal</vt:lpstr>
      <vt:lpstr>Ilachýam Intermezzo 1I: Van tekst naar muzikaal materiaal</vt:lpstr>
      <vt:lpstr>Ilachýam</vt:lpstr>
      <vt:lpstr>Ilachýam</vt:lpstr>
      <vt:lpstr>Ilachýam</vt:lpstr>
      <vt:lpstr>Ilachýam</vt:lpstr>
      <vt:lpstr>Ilachýam</vt:lpstr>
      <vt:lpstr>Ilachýam</vt:lpstr>
      <vt:lpstr>Ilachýam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Swinnen</dc:creator>
  <cp:lastModifiedBy>SWINNEN Peter</cp:lastModifiedBy>
  <cp:revision>82</cp:revision>
  <dcterms:created xsi:type="dcterms:W3CDTF">2019-01-08T12:31:28Z</dcterms:created>
  <dcterms:modified xsi:type="dcterms:W3CDTF">2019-01-09T09:43:09Z</dcterms:modified>
</cp:coreProperties>
</file>